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2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</p:sldMasterIdLst>
  <p:notesMasterIdLst>
    <p:notesMasterId r:id="rId14"/>
  </p:notesMasterIdLst>
  <p:sldIdLst>
    <p:sldId id="257" r:id="rId3"/>
    <p:sldId id="258" r:id="rId4"/>
    <p:sldId id="259" r:id="rId5"/>
    <p:sldId id="292" r:id="rId6"/>
    <p:sldId id="304" r:id="rId7"/>
    <p:sldId id="313" r:id="rId8"/>
    <p:sldId id="310" r:id="rId9"/>
    <p:sldId id="302" r:id="rId10"/>
    <p:sldId id="303" r:id="rId11"/>
    <p:sldId id="309" r:id="rId12"/>
    <p:sldId id="27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197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75F"/>
    <a:srgbClr val="A9B4BC"/>
    <a:srgbClr val="D9D9D9"/>
    <a:srgbClr val="FF9A01"/>
    <a:srgbClr val="1ED25D"/>
    <a:srgbClr val="4FACF1"/>
    <a:srgbClr val="94A2AC"/>
    <a:srgbClr val="7F7F7F"/>
    <a:srgbClr val="A26921"/>
    <a:srgbClr val="00D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5" autoAdjust="0"/>
    <p:restoredTop sz="84795" autoAdjust="0"/>
  </p:normalViewPr>
  <p:slideViewPr>
    <p:cSldViewPr snapToGrid="0">
      <p:cViewPr varScale="1">
        <p:scale>
          <a:sx n="107" d="100"/>
          <a:sy n="107" d="100"/>
        </p:scale>
        <p:origin x="1376" y="160"/>
      </p:cViewPr>
      <p:guideLst>
        <p:guide orient="horz"/>
        <p:guide pos="7197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110A4-5716-4D68-9324-8E0A8DB2A9F6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56955-FBF4-4EC0-97A1-566D2DC90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50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7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50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6955-FBF4-4EC0-97A1-566D2DC901A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10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62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66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20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00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97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02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32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1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9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903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7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1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14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81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21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28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9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21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89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31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3"/>
            </a:lvl1pPr>
            <a:lvl2pPr>
              <a:defRPr sz="3730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3" y="1435106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2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11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3"/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8" indent="0">
              <a:buNone/>
              <a:defRPr sz="2664"/>
            </a:lvl4pPr>
            <a:lvl5pPr marL="2436144" indent="0">
              <a:buNone/>
              <a:defRPr sz="2664"/>
            </a:lvl5pPr>
            <a:lvl6pPr marL="3045181" indent="0">
              <a:buNone/>
              <a:defRPr sz="2664"/>
            </a:lvl6pPr>
            <a:lvl7pPr marL="3654217" indent="0">
              <a:buNone/>
              <a:defRPr sz="2664"/>
            </a:lvl7pPr>
            <a:lvl8pPr marL="4263253" indent="0">
              <a:buNone/>
              <a:defRPr sz="2664"/>
            </a:lvl8pPr>
            <a:lvl9pPr marL="4872289" indent="0">
              <a:buNone/>
              <a:defRPr sz="266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1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08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09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25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09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87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03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48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8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8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6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7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CF514-0F7B-4658-852D-A073968A67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19751371-5A8D-934D-89FE-1343B685A82F}"/>
              </a:ext>
            </a:extLst>
          </p:cNvPr>
          <p:cNvGrpSpPr/>
          <p:nvPr userDrawn="1"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9" name="Imagem 1">
              <a:extLst>
                <a:ext uri="{FF2B5EF4-FFF2-40B4-BE49-F238E27FC236}">
                  <a16:creationId xmlns:a16="http://schemas.microsoft.com/office/drawing/2014/main" id="{92474E85-551A-4E43-80A2-B36796D8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0" name="Picture 10" descr="mba.png">
              <a:extLst>
                <a:ext uri="{FF2B5EF4-FFF2-40B4-BE49-F238E27FC236}">
                  <a16:creationId xmlns:a16="http://schemas.microsoft.com/office/drawing/2014/main" id="{5363598D-6C05-AA42-9B68-14778CB40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054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ap_elemento1.png">
            <a:extLst>
              <a:ext uri="{FF2B5EF4-FFF2-40B4-BE49-F238E27FC236}">
                <a16:creationId xmlns:a16="http://schemas.microsoft.com/office/drawing/2014/main" id="{BC1E70F3-7777-5A4C-A91B-972B92D521D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6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287E5D5-86AA-BA41-AD5B-C512E4ADA64F}"/>
              </a:ext>
            </a:extLst>
          </p:cNvPr>
          <p:cNvGrpSpPr/>
          <p:nvPr userDrawn="1"/>
        </p:nvGrpSpPr>
        <p:grpSpPr>
          <a:xfrm>
            <a:off x="10777976" y="223305"/>
            <a:ext cx="1179560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88405014-CFAE-AA46-826B-C6318AB3B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45D96DEE-F149-EB4A-95B1-85F69FCBE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58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609036" rtl="0" eaLnBrk="1" latinLnBrk="0" hangingPunct="1"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7" indent="-456777" algn="l" defTabSz="609036" rtl="0" eaLnBrk="1" latinLnBrk="0" hangingPunct="1">
        <a:spcBef>
          <a:spcPct val="20000"/>
        </a:spcBef>
        <a:buFont typeface="Arial"/>
        <a:buChar char="•"/>
        <a:defRPr sz="4263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609036" rtl="0" eaLnBrk="1" latinLnBrk="0" hangingPunct="1">
        <a:spcBef>
          <a:spcPct val="20000"/>
        </a:spcBef>
        <a:buFont typeface="Arial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0" indent="-304518" algn="l" defTabSz="609036" rtl="0" eaLnBrk="1" latinLnBrk="0" hangingPunct="1">
        <a:spcBef>
          <a:spcPct val="20000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6" indent="-304518" algn="l" defTabSz="609036" rtl="0" eaLnBrk="1" latinLnBrk="0" hangingPunct="1">
        <a:spcBef>
          <a:spcPct val="20000"/>
        </a:spcBef>
        <a:buFont typeface="Arial"/>
        <a:buChar char="–"/>
        <a:defRPr sz="2664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8" algn="l" defTabSz="609036" rtl="0" eaLnBrk="1" latinLnBrk="0" hangingPunct="1">
        <a:spcBef>
          <a:spcPct val="20000"/>
        </a:spcBef>
        <a:buFont typeface="Arial"/>
        <a:buChar char="»"/>
        <a:defRPr sz="2664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5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1" y="-6344"/>
            <a:ext cx="12203282" cy="6864345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55" y="1356452"/>
            <a:ext cx="2409891" cy="648261"/>
          </a:xfrm>
          <a:prstGeom prst="rect">
            <a:avLst/>
          </a:prstGeom>
        </p:spPr>
      </p:pic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acex Starship GIF - Spacex Starship Launch GIFs">
            <a:extLst>
              <a:ext uri="{FF2B5EF4-FFF2-40B4-BE49-F238E27FC236}">
                <a16:creationId xmlns:a16="http://schemas.microsoft.com/office/drawing/2014/main" id="{C473907F-5180-A706-7810-BB068DB2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6492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3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" y="3"/>
            <a:ext cx="12180722" cy="68580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1" y="278671"/>
            <a:ext cx="11588600" cy="6272438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66" y="2851614"/>
            <a:ext cx="4269268" cy="11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8" y="1428563"/>
            <a:ext cx="2726522" cy="3196347"/>
          </a:xfrm>
          <a:prstGeom prst="rect">
            <a:avLst/>
          </a:prstGeom>
        </p:spPr>
      </p:pic>
      <p:grpSp>
        <p:nvGrpSpPr>
          <p:cNvPr id="12" name="Group 5">
            <a:extLst>
              <a:ext uri="{FF2B5EF4-FFF2-40B4-BE49-F238E27FC236}">
                <a16:creationId xmlns:a16="http://schemas.microsoft.com/office/drawing/2014/main" id="{0D09E140-38ED-C54E-9AB4-33C6E80C5013}"/>
              </a:ext>
            </a:extLst>
          </p:cNvPr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7F24F7E3-39EA-3846-ACD3-EB2342BE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C0C6EF73-AE41-3B43-9CA3-261811AD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D4909FC-D1EE-F34C-FF06-E6AB4E2AE1BC}"/>
              </a:ext>
            </a:extLst>
          </p:cNvPr>
          <p:cNvSpPr txBox="1"/>
          <p:nvPr/>
        </p:nvSpPr>
        <p:spPr>
          <a:xfrm>
            <a:off x="5640" y="2921000"/>
            <a:ext cx="12180722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0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662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Light"/>
              </a:rPr>
              <a:t>COGNITIVE ENVIRONMENTS</a:t>
            </a:r>
            <a:endParaRPr kumimoji="0" lang="en-US" sz="4662" b="0" i="0" u="none" strike="noStrike" kern="1200" cap="none" spc="0" normalizeH="0" baseline="0" noProof="0" dirty="0">
              <a:ln>
                <a:noFill/>
              </a:ln>
              <a:solidFill>
                <a:srgbClr val="626E73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Gotham HTF Light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DBC6FF07-EF0E-005A-2CE8-35CEB4840FAB}"/>
              </a:ext>
            </a:extLst>
          </p:cNvPr>
          <p:cNvSpPr txBox="1"/>
          <p:nvPr/>
        </p:nvSpPr>
        <p:spPr>
          <a:xfrm>
            <a:off x="2232561" y="3689704"/>
            <a:ext cx="9827636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/>
            <a:r>
              <a:rPr lang="pt-BR" sz="2398" dirty="0">
                <a:solidFill>
                  <a:srgbClr val="626E73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Book"/>
              </a:rPr>
              <a:t>DATA SCIENCE &amp; AI MBA</a:t>
            </a:r>
          </a:p>
        </p:txBody>
      </p:sp>
    </p:spTree>
    <p:extLst>
      <p:ext uri="{BB962C8B-B14F-4D97-AF65-F5344CB8AC3E}">
        <p14:creationId xmlns:p14="http://schemas.microsoft.com/office/powerpoint/2010/main" val="42035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5912170" y="4436957"/>
            <a:ext cx="3676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9" y="3176177"/>
            <a:ext cx="12180722" cy="5056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036">
              <a:lnSpc>
                <a:spcPct val="120000"/>
              </a:lnSpc>
            </a:pPr>
            <a:r>
              <a:rPr lang="pt-BR" sz="2398" dirty="0">
                <a:solidFill>
                  <a:srgbClr val="626E73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Light"/>
              </a:rPr>
              <a:t>APRESENTAÇÃO</a:t>
            </a:r>
            <a:endParaRPr lang="pt-BR" sz="2398" dirty="0">
              <a:solidFill>
                <a:srgbClr val="626E73"/>
              </a:solidFill>
              <a:latin typeface="Roboto" panose="02000000000000000000" pitchFamily="2" charset="0"/>
              <a:ea typeface="Roboto" panose="02000000000000000000" pitchFamily="2" charset="0"/>
              <a:cs typeface="Gotham HTF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20" y="5848222"/>
            <a:ext cx="172194" cy="6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8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848F999-4F3F-D741-908E-9E33589DD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891768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Mestre em Inteligência Artificial e Engenheiro Elétrico pelo Centro Universitário da FEI, MBA em Gestão Empresarial pela EASP (FGV) e Gestão de TI (FIAP 😊)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Docente dos cursos de graduação e pós graduação MBA em cursos relacionados a tecnologias corporativas/SOA, mobilidade/jogos e sistemas de informação na FIAP.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Gerente de Engenharia na John Deere.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Atuação como Arquiteto de Soluções de Sistemas de Suporte a Operação (OSS) em empresas de telecomunicações como Nextel e Vivo, além de ter criado a área de Pesquisa e Desenvolvimento na EY, o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BeyondLabs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com foco em inovação, análise de dados (aprendizado autônomo), uso inteligente dos dispositivos móveis e automação de atividades. 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B8FCB371-C9FC-7D43-9AF8-A6E258E0D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6237288"/>
            <a:ext cx="31758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br.linkedin.com/in/</a:t>
            </a:r>
            <a:r>
              <a:rPr lang="pt-BR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michelpf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32651A57-26D7-D74F-AF68-2051C189D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6237288"/>
            <a:ext cx="3759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profmichel.fernandes@fiap.com.br</a:t>
            </a:r>
          </a:p>
        </p:txBody>
      </p:sp>
      <p:pic>
        <p:nvPicPr>
          <p:cNvPr id="10" name="Imagem 9" descr="Homem com as mãos na cintura&#10;&#10;Descrição gerada automaticamente">
            <a:extLst>
              <a:ext uri="{FF2B5EF4-FFF2-40B4-BE49-F238E27FC236}">
                <a16:creationId xmlns:a16="http://schemas.microsoft.com/office/drawing/2014/main" id="{7DB2C44D-EC6D-7A62-5D2A-BB28CE9EF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284" y="1070025"/>
            <a:ext cx="2970775" cy="50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DD11CC-2950-1743-BE9A-863B2521402D}"/>
              </a:ext>
            </a:extLst>
          </p:cNvPr>
          <p:cNvSpPr/>
          <p:nvPr/>
        </p:nvSpPr>
        <p:spPr>
          <a:xfrm>
            <a:off x="0" y="1"/>
            <a:ext cx="4064000" cy="685800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7B0545-B351-6E4A-951D-387834A420D1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A0971EA-B43F-5841-B8B2-97A618D56378}"/>
              </a:ext>
            </a:extLst>
          </p:cNvPr>
          <p:cNvSpPr/>
          <p:nvPr/>
        </p:nvSpPr>
        <p:spPr>
          <a:xfrm>
            <a:off x="8128000" y="0"/>
            <a:ext cx="4064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</a:t>
            </a:r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t-BR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8AF07825-8B98-2646-AB04-231BEE13F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16" y="2384911"/>
            <a:ext cx="359181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Aulas com 80% de prática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E1C49E2-6667-4F4F-AD9C-B98CB064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303" y="2384911"/>
            <a:ext cx="36899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pt-BR" alt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Learning </a:t>
            </a:r>
            <a:r>
              <a:rPr lang="pt-BR" altLang="pt-BR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by</a:t>
            </a:r>
            <a:r>
              <a:rPr lang="pt-BR" alt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altLang="pt-BR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doing</a:t>
            </a: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7CD92E9F-13E0-734A-8A13-D4C16C12E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303" y="2384911"/>
            <a:ext cx="371282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Desafios durante e após a sala de aula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673830A-839C-BE44-B4A6-2065D36E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33" y="4339449"/>
            <a:ext cx="1825128" cy="182512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F61D14B-1796-894C-A666-6A916D70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09" y="4272822"/>
            <a:ext cx="1958382" cy="195838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B8E10C-A07A-5341-B808-EA70B1F2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591" y="443921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A9B4B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FACE &amp; TEXT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EXTRACTION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1DBB28-8B75-DB32-1DA4-D94D4BAD9EB4}"/>
              </a:ext>
            </a:extLst>
          </p:cNvPr>
          <p:cNvSpPr txBox="1"/>
          <p:nvPr/>
        </p:nvSpPr>
        <p:spPr>
          <a:xfrm>
            <a:off x="280416" y="1327735"/>
            <a:ext cx="116179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 setor de fraudes apontou que existem clientes que se queixaram de não contratar serviços específicos, como o crédito pessoal. Entretanto após o indicador de Detecção de vivacidade (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liveness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), desenvolvido na disciplina de Computer Vision, ter apresentado um percentual de vivacidade menor que 90% apontou a necessidade de uma nova validação do self da pessoa com o documento.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58B660F-F685-35C4-DCD0-6671C3FF9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95" y="3285843"/>
            <a:ext cx="10758810" cy="2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5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PLANO DE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</a:t>
            </a:r>
            <a:endParaRPr lang="pt-BR" sz="2800" dirty="0">
              <a:solidFill>
                <a:srgbClr val="E0375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76B6859-E30B-C194-1CB2-4E5D603FA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085" y="1074576"/>
            <a:ext cx="458238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 1: INTRODUÇÃO A CLOUD, OCR, NLP E ANÁLISE FACIAL</a:t>
            </a:r>
          </a:p>
          <a:p>
            <a:pPr algn="just">
              <a:buNone/>
            </a:pP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Introdução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plataformas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cognitivas</a:t>
            </a:r>
            <a:endParaRPr lang="en-US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None/>
            </a:pP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Introdução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Plataforma AWS</a:t>
            </a:r>
          </a:p>
          <a:p>
            <a:pPr algn="just">
              <a:buNone/>
            </a:pP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Biblioteca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Boto</a:t>
            </a:r>
          </a:p>
          <a:p>
            <a:pPr algn="just">
              <a:buNone/>
            </a:pP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AWS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Textract</a:t>
            </a:r>
            <a:endParaRPr lang="en-US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None/>
            </a:pP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AWS Comprehend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9BC12993-17A8-9FA5-D7C6-D784CB879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465" y="1074576"/>
            <a:ext cx="4796645" cy="172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 3: </a:t>
            </a:r>
            <a:r>
              <a:rPr lang="pt-BR" altLang="pt-BR" sz="2000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LLMs</a:t>
            </a: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AWS E OPENAI</a:t>
            </a:r>
          </a:p>
          <a:p>
            <a:pPr algn="just">
              <a:buNone/>
            </a:pP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AWS Bedrock</a:t>
            </a:r>
          </a:p>
          <a:p>
            <a:pPr algn="just">
              <a:buNone/>
            </a:pP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Introdução a plataforma OpenAI</a:t>
            </a:r>
          </a:p>
          <a:p>
            <a:pPr algn="just">
              <a:buNone/>
            </a:pP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Introdução ao framework LangChain</a:t>
            </a:r>
          </a:p>
          <a:p>
            <a:pPr algn="just">
              <a:buNone/>
            </a:pP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Templates de prompt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43DDE4C6-6825-8868-4F17-34AD72373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465" y="4148103"/>
            <a:ext cx="4796645" cy="172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 4: </a:t>
            </a:r>
            <a:r>
              <a:rPr lang="pt-BR" altLang="pt-BR" sz="2000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LLMs</a:t>
            </a: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LANGCHAIN</a:t>
            </a:r>
          </a:p>
          <a:p>
            <a:pPr algn="just"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Mecanismos de memória</a:t>
            </a:r>
          </a:p>
          <a:p>
            <a:pPr algn="just"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Encadeamento</a:t>
            </a:r>
          </a:p>
          <a:p>
            <a:pPr algn="just"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Dados Externos</a:t>
            </a:r>
          </a:p>
          <a:p>
            <a:pPr algn="just"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Agentes autônomos</a:t>
            </a: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B318B018-E6BA-D739-3EE5-DCBF901D9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085" y="4148103"/>
            <a:ext cx="4582380" cy="170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 2: IMAGEM, ÁUDIO E TRANSCRIÇÃO</a:t>
            </a:r>
          </a:p>
          <a:p>
            <a:pPr algn="just">
              <a:buNone/>
            </a:pP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AWS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Rekognition</a:t>
            </a:r>
            <a:endParaRPr lang="en-US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None/>
            </a:pP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AWS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Rekognition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Custom Labels</a:t>
            </a:r>
          </a:p>
          <a:p>
            <a:pPr algn="just">
              <a:buNone/>
            </a:pP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AWS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Rekognition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Image Moderation</a:t>
            </a:r>
          </a:p>
        </p:txBody>
      </p:sp>
    </p:spTree>
    <p:extLst>
      <p:ext uri="{BB962C8B-B14F-4D97-AF65-F5344CB8AC3E}">
        <p14:creationId xmlns:p14="http://schemas.microsoft.com/office/powerpoint/2010/main" val="29710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979973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653E1A4-EA13-0844-85D9-B7665F850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1141704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 programa do curso utilizará as últimas versões do Python disponível no Google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Colab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Paralelamente construiremos pequenas aplicações utilizando o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Streamlit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dar mais interatividade com as plataformas cloud e que poderão servir de exemplo para aplicações reais.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Consulte as documentações do Google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Colab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Streamlit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se familiarizar com as plataformas.</a:t>
            </a:r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id="{26970CEA-A03A-354D-B549-CB088042E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32" y="3239368"/>
            <a:ext cx="1465282" cy="14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6">
            <a:extLst>
              <a:ext uri="{FF2B5EF4-FFF2-40B4-BE49-F238E27FC236}">
                <a16:creationId xmlns:a16="http://schemas.microsoft.com/office/drawing/2014/main" id="{A1993144-62F3-0A43-B0E2-9E67FE9CB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r="27592"/>
          <a:stretch>
            <a:fillRect/>
          </a:stretch>
        </p:blipFill>
        <p:spPr bwMode="auto">
          <a:xfrm>
            <a:off x="2915677" y="3029351"/>
            <a:ext cx="2162115" cy="188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0461647-9D0F-734E-8988-75EAFE103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181" y="5085379"/>
            <a:ext cx="4113026" cy="1230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D78A92-FB6B-0442-8BF0-D43AE299F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68" y="2918270"/>
            <a:ext cx="2107478" cy="2107478"/>
          </a:xfrm>
          <a:prstGeom prst="rect">
            <a:avLst/>
          </a:prstGeom>
        </p:spPr>
      </p:pic>
      <p:pic>
        <p:nvPicPr>
          <p:cNvPr id="2050" name="Picture 2" descr="Streamlit: Crie Rápidos Aplicativos Web para Projetos de Ciência de Dados -  TecnoThink">
            <a:extLst>
              <a:ext uri="{FF2B5EF4-FFF2-40B4-BE49-F238E27FC236}">
                <a16:creationId xmlns:a16="http://schemas.microsoft.com/office/drawing/2014/main" id="{197F5696-BB1A-A9B9-F262-F8544D0F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22" y="3428188"/>
            <a:ext cx="4349432" cy="227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1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RECURSOS</a:t>
            </a:r>
            <a:r>
              <a:rPr lang="pt-BR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ÚTEIS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653E1A4-EA13-0844-85D9-B7665F850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49" y="981075"/>
            <a:ext cx="11404023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 materiais de aula se encontram em:</a:t>
            </a:r>
          </a:p>
          <a:p>
            <a:pPr algn="just">
              <a:buNone/>
            </a:pPr>
            <a:endParaRPr lang="pt-BR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just"/>
            <a:r>
              <a:rPr lang="pt-BR" altLang="pt-BR" sz="1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PORTAL DO ALUNO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apresentações, artigos e documentos de uso geral</a:t>
            </a:r>
          </a:p>
          <a:p>
            <a:pPr marL="342900" indent="-342900" algn="just"/>
            <a:r>
              <a:rPr lang="pt-BR" altLang="pt-BR" sz="1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professor </a:t>
            </a:r>
            <a:r>
              <a:rPr lang="pt-BR" altLang="pt-BR" sz="18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https://github.com/michelpf/fiap-ds-cloud-cognitive-environments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códigos fonte, soluções de desafios em aula.</a:t>
            </a:r>
          </a:p>
          <a:p>
            <a:pPr algn="just">
              <a:buNone/>
            </a:pPr>
            <a:endParaRPr lang="pt-BR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Plano de estudo para saber utilizar e trabalhar com repositório </a:t>
            </a:r>
            <a:r>
              <a:rPr lang="pt-BR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t-BR" altLang="pt-BR" sz="18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https://cursos.alura.com.br/git-e-github-michelpf-1697230748643-p671335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F789A6-B29B-3F46-C306-676631548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22"/>
          <a:stretch/>
        </p:blipFill>
        <p:spPr>
          <a:xfrm>
            <a:off x="1084996" y="3762980"/>
            <a:ext cx="10247520" cy="2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39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AF3888316C004DAC04A977ABB073CE" ma:contentTypeVersion="12" ma:contentTypeDescription="Crie um novo documento." ma:contentTypeScope="" ma:versionID="c102a9f708dd67221e80e037e7480352">
  <xsd:schema xmlns:xsd="http://www.w3.org/2001/XMLSchema" xmlns:xs="http://www.w3.org/2001/XMLSchema" xmlns:p="http://schemas.microsoft.com/office/2006/metadata/properties" xmlns:ns2="fc20d9d5-71c0-430e-9277-0f51242b6512" xmlns:ns3="76c86a3d-88e1-42b4-9adb-5534142fdd16" targetNamespace="http://schemas.microsoft.com/office/2006/metadata/properties" ma:root="true" ma:fieldsID="7677e25eaaf528df944645a0ef237877" ns2:_="" ns3:_="">
    <xsd:import namespace="fc20d9d5-71c0-430e-9277-0f51242b6512"/>
    <xsd:import namespace="76c86a3d-88e1-42b4-9adb-5534142fd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d9d5-71c0-430e-9277-0f51242b6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a3d-88e1-42b4-9adb-5534142fdd1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59bdb4a-a20a-41da-931b-6f81c95a5887}" ma:internalName="TaxCatchAll" ma:showField="CatchAllData" ma:web="76c86a3d-88e1-42b4-9adb-5534142fd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c86a3d-88e1-42b4-9adb-5534142fdd16" xsi:nil="true"/>
    <lcf76f155ced4ddcb4097134ff3c332f xmlns="fc20d9d5-71c0-430e-9277-0f51242b65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51FB878-522F-479D-9E9F-863647ADC8DE}"/>
</file>

<file path=customXml/itemProps2.xml><?xml version="1.0" encoding="utf-8"?>
<ds:datastoreItem xmlns:ds="http://schemas.openxmlformats.org/officeDocument/2006/customXml" ds:itemID="{0929BAE0-B0AA-4246-81D5-2BA2839DCB81}"/>
</file>

<file path=customXml/itemProps3.xml><?xml version="1.0" encoding="utf-8"?>
<ds:datastoreItem xmlns:ds="http://schemas.openxmlformats.org/officeDocument/2006/customXml" ds:itemID="{61D81A4A-4F91-4EA0-BFF2-4C823BFDE6AD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12737</TotalTime>
  <Words>457</Words>
  <Application>Microsoft Macintosh PowerPoint</Application>
  <PresentationFormat>Widescreen</PresentationFormat>
  <Paragraphs>58</Paragraphs>
  <Slides>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Roboto</vt:lpstr>
      <vt:lpstr>Office Theme</vt:lpstr>
      <vt:lpstr>1_Office Theme</vt:lpstr>
      <vt:lpstr>Apresentação do PowerPoint</vt:lpstr>
      <vt:lpstr>Apresentação do PowerPoint</vt:lpstr>
      <vt:lpstr>Apresentação do PowerPoint</vt:lpstr>
      <vt:lpstr>SHORTBIO</vt:lpstr>
      <vt:lpstr>OUR WAY</vt:lpstr>
      <vt:lpstr>FACE &amp; TEXT EXTRACTION</vt:lpstr>
      <vt:lpstr>PLANO DE AULA</vt:lpstr>
      <vt:lpstr>LAB</vt:lpstr>
      <vt:lpstr>RECURSOS ÚTEIS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Ibope</dc:title>
  <dc:creator>Roberta Masi Martins</dc:creator>
  <cp:lastModifiedBy>Michel Fernandes</cp:lastModifiedBy>
  <cp:revision>251</cp:revision>
  <cp:lastPrinted>2019-04-15T21:16:08Z</cp:lastPrinted>
  <dcterms:created xsi:type="dcterms:W3CDTF">2016-06-16T19:36:42Z</dcterms:created>
  <dcterms:modified xsi:type="dcterms:W3CDTF">2024-12-05T22:05:51Z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0x010100B2AF3888316C004DAC04A977ABB073CE</vt:lpwstr>
  </property>
</Properties>
</file>